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</p:sldMasterIdLst>
  <p:notesMasterIdLst>
    <p:notesMasterId r:id="rId20"/>
  </p:notesMasterIdLst>
  <p:sldIdLst>
    <p:sldId id="256" r:id="rId2"/>
    <p:sldId id="275" r:id="rId3"/>
    <p:sldId id="266" r:id="rId4"/>
    <p:sldId id="274" r:id="rId5"/>
    <p:sldId id="273" r:id="rId6"/>
    <p:sldId id="272" r:id="rId7"/>
    <p:sldId id="276" r:id="rId8"/>
    <p:sldId id="278" r:id="rId9"/>
    <p:sldId id="277" r:id="rId10"/>
    <p:sldId id="279" r:id="rId11"/>
    <p:sldId id="280" r:id="rId12"/>
    <p:sldId id="267" r:id="rId13"/>
    <p:sldId id="268" r:id="rId14"/>
    <p:sldId id="269" r:id="rId15"/>
    <p:sldId id="270" r:id="rId16"/>
    <p:sldId id="271" r:id="rId17"/>
    <p:sldId id="281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Office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876"/>
    <a:srgbClr val="0000FF"/>
    <a:srgbClr val="00ACD9"/>
    <a:srgbClr val="F5A024"/>
    <a:srgbClr val="004070"/>
    <a:srgbClr val="008E7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095" autoAdjust="0"/>
    <p:restoredTop sz="94737" autoAdjust="0"/>
  </p:normalViewPr>
  <p:slideViewPr>
    <p:cSldViewPr snapToGrid="0" snapToObjects="1">
      <p:cViewPr varScale="1">
        <p:scale>
          <a:sx n="94" d="100"/>
          <a:sy n="94" d="100"/>
        </p:scale>
        <p:origin x="300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1C89B6-0167-0549-A9D3-815C20C90D38}" type="datetimeFigureOut">
              <a:rPr lang="en-US" smtClean="0"/>
              <a:t>1/14/2019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430F75-B5EC-044F-A636-30352D0A13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430F75-B5EC-044F-A636-30352D0A13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728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8.png"/><Relationship Id="rId9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0.png"/><Relationship Id="rId5" Type="http://schemas.openxmlformats.org/officeDocument/2006/relationships/image" Target="../media/image19.png"/><Relationship Id="rId10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M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5" name="Picture 24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5674179" cy="542787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1" name="Rectangle 30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2" name="Rectangle 31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3" name="Rectangle 32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5" name="TextBox 34"/>
          <p:cNvSpPr txBox="1"/>
          <p:nvPr userDrawn="1"/>
        </p:nvSpPr>
        <p:spPr>
          <a:xfrm>
            <a:off x="525308" y="4512568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4799732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4ED34BC7-62D4-4F49-B5BF-2E81378A4760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5674177" y="-4208"/>
            <a:ext cx="1967595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5674174" y="59810"/>
            <a:ext cx="1967597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UNCLASSIFIED UNLIMITED RELEASE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150766"/>
            <a:ext cx="7049838" cy="3657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 </a:t>
            </a:r>
          </a:p>
        </p:txBody>
      </p:sp>
      <p:sp>
        <p:nvSpPr>
          <p:cNvPr id="40" name="Rectangle 39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4" name="TextBox 33"/>
          <p:cNvSpPr txBox="1"/>
          <p:nvPr userDrawn="1"/>
        </p:nvSpPr>
        <p:spPr>
          <a:xfrm>
            <a:off x="5674175" y="5195607"/>
            <a:ext cx="1967597" cy="830997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UNCLASSIFIED UNLIMITED RELEASE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Department of Energy review required before public release: SAND2019-0383 O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Name/Org: </a:t>
            </a:r>
            <a:r>
              <a:rPr lang="en-US" sz="600" u="sng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Applied Cognitive Science/9133</a:t>
            </a: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    Date: </a:t>
            </a:r>
            <a:r>
              <a:rPr lang="en-US" sz="600" u="sng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01/09/2019</a:t>
            </a:r>
            <a:endParaRPr lang="en-US" sz="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____________________________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7695526" y="6110050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 userDrawn="1">
          <p15:clr>
            <a:srgbClr val="FBAE40"/>
          </p15:clr>
        </p15:guide>
        <p15:guide id="4" pos="37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M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7"/>
            <a:ext cx="9144000" cy="87470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7"/>
            <a:ext cx="3029221" cy="874708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386A8D4-8E78-B349-A0AE-CA71F5D14654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36107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OFFICIAL USE ONLY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3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3029219" y="73159"/>
            <a:ext cx="36107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OFFICIAL USE ONLY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 Section Titl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54176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" y="3112603"/>
            <a:ext cx="9144000" cy="16952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566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6F3FF0C-895C-6D44-8BA9-97AE7733EB12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9220" y="6488667"/>
            <a:ext cx="361073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486561" y="6459791"/>
            <a:ext cx="417765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9221" y="4893381"/>
            <a:ext cx="6114782" cy="636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3029216" cy="5417675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3029219" y="73159"/>
            <a:ext cx="361073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Unclassified Unlimited Release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FFE6BDB-DBD9-7044-9D02-66F2C74BB52F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615987" y="1441700"/>
            <a:ext cx="7543800" cy="330615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3550857" y="-1"/>
            <a:ext cx="167406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Unclassified Unlimited Release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8461828" y="323850"/>
            <a:ext cx="682171" cy="36195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054" y="376551"/>
            <a:ext cx="259675" cy="25161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 rot="5400000">
            <a:off x="176357" y="311448"/>
            <a:ext cx="685802" cy="6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615987" y="223728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42AAF57-BAE0-6040-924E-06968551C1B9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709000" y="44570"/>
            <a:ext cx="1728381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Unclassified Unlimited Release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461828" y="323850"/>
            <a:ext cx="682171" cy="36195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054" y="376551"/>
            <a:ext cx="259675" cy="25161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76357" y="311448"/>
            <a:ext cx="685802" cy="6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57A796-DC6A-DE43-A529-6EB806F66974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2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3" y="445606"/>
            <a:ext cx="43875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000000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3731634" y="89602"/>
            <a:ext cx="1683114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Unclassified Unlimited Release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8461828" y="323850"/>
            <a:ext cx="682171" cy="36195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054" y="376551"/>
            <a:ext cx="259675" cy="25161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rot="5400000">
            <a:off x="176357" y="311448"/>
            <a:ext cx="685802" cy="6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/>
          <p:cNvPicPr>
            <a:picLocks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" y="1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 userDrawn="1"/>
        </p:nvPicPr>
        <p:blipFill rotWithShape="1">
          <a:blip r:embed="rId2" cstate="email">
            <a:alphaModFix amt="3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-4208"/>
            <a:ext cx="5674179" cy="3433209"/>
          </a:xfrm>
          <a:prstGeom prst="rect">
            <a:avLst/>
          </a:prstGeom>
        </p:spPr>
      </p:pic>
      <p:sp>
        <p:nvSpPr>
          <p:cNvPr id="27" name="Rectangle 26"/>
          <p:cNvSpPr/>
          <p:nvPr userDrawn="1"/>
        </p:nvSpPr>
        <p:spPr>
          <a:xfrm>
            <a:off x="1" y="1228440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5" name="TextBox 34"/>
          <p:cNvSpPr txBox="1"/>
          <p:nvPr userDrawn="1"/>
        </p:nvSpPr>
        <p:spPr>
          <a:xfrm>
            <a:off x="525308" y="4517185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1" spc="225" dirty="0">
                <a:solidFill>
                  <a:srgbClr val="00ACD9"/>
                </a:solidFill>
                <a:latin typeface="Calibri" charset="0"/>
                <a:ea typeface="Calibri" charset="0"/>
                <a:cs typeface="Calibri" charset="0"/>
              </a:rPr>
              <a:t>PRESENTED BY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40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" y="1228440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5309" y="48043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43" name="Picture 42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1932" y="5885658"/>
            <a:ext cx="461762" cy="134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72133"/>
            <a:ext cx="582240" cy="1467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39852" cy="365125"/>
          </a:xfrm>
        </p:spPr>
        <p:txBody>
          <a:bodyPr/>
          <a:lstStyle/>
          <a:p>
            <a:fld id="{C4E65CF5-54C8-A74C-B3EC-92248E0BCAA3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0" name="Rectangle 29"/>
          <p:cNvSpPr/>
          <p:nvPr userDrawn="1"/>
        </p:nvSpPr>
        <p:spPr>
          <a:xfrm>
            <a:off x="5674174" y="-4208"/>
            <a:ext cx="1967597" cy="685800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800" dirty="0"/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936223" y="432263"/>
            <a:ext cx="1455318" cy="5620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Picture 38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155383"/>
            <a:ext cx="7049838" cy="36576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88668"/>
            <a:ext cx="1967594" cy="365125"/>
          </a:xfrm>
        </p:spPr>
        <p:txBody>
          <a:bodyPr/>
          <a:lstStyle/>
          <a:p>
            <a:r>
              <a:rPr lang="en-US" dirty="0"/>
              <a:t>OFFICIAL USE ONLY</a:t>
            </a:r>
          </a:p>
        </p:txBody>
      </p:sp>
      <p:sp>
        <p:nvSpPr>
          <p:cNvPr id="48" name="Rectangle 47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9" name="Rectangle 48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Rectangle 49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TextBox 50"/>
          <p:cNvSpPr txBox="1"/>
          <p:nvPr userDrawn="1"/>
        </p:nvSpPr>
        <p:spPr>
          <a:xfrm>
            <a:off x="5674174" y="59810"/>
            <a:ext cx="1967597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>
                <a:solidFill>
                  <a:schemeClr val="bg1"/>
                </a:solidFill>
              </a:rPr>
              <a:t>OFFICIAL USE ONLY</a:t>
            </a:r>
            <a:endParaRPr lang="en-US" sz="800" dirty="0">
              <a:solidFill>
                <a:schemeClr val="bg1"/>
              </a:solidFill>
            </a:endParaRPr>
          </a:p>
        </p:txBody>
      </p:sp>
      <p:sp>
        <p:nvSpPr>
          <p:cNvPr id="52" name="Rectangle 51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3" name="TextBox 52"/>
          <p:cNvSpPr txBox="1"/>
          <p:nvPr userDrawn="1"/>
        </p:nvSpPr>
        <p:spPr>
          <a:xfrm>
            <a:off x="5674175" y="5195607"/>
            <a:ext cx="1967597" cy="1292662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OFFICIAL USE ONLY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May be exempt from public release under the Freedom of Information </a:t>
            </a:r>
            <a:b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Act (5 U.S.C. 552), exemption number </a:t>
            </a:r>
            <a:b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category</a:t>
            </a:r>
            <a:b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u="sng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Exemption # , Category Name</a:t>
            </a: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Department of Energy review required before public release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Name/Org: </a:t>
            </a:r>
            <a:r>
              <a:rPr lang="en-US" sz="600" u="sng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Name here/0000</a:t>
            </a:r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    Date: </a:t>
            </a:r>
            <a:r>
              <a:rPr lang="en-US" sz="600" u="sng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00/00/2018</a:t>
            </a:r>
            <a:endParaRPr lang="en-US" sz="600" dirty="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600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Guidance (if applicable) ____________________________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7695526" y="6110050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2" pos="504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78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M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33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9144000" cy="874708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2" y="6488667"/>
            <a:ext cx="793259" cy="365125"/>
          </a:xfrm>
        </p:spPr>
        <p:txBody>
          <a:bodyPr/>
          <a:lstStyle/>
          <a:p>
            <a:fld id="{36053503-0799-1E4A-9AEB-142B290E8565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3" y="6488667"/>
            <a:ext cx="3793455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2945673" y="94487"/>
            <a:ext cx="3793455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OFFICIAL USE ONLY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A 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2" cstate="email">
            <a:alphaModFix amt="47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9"/>
            <a:ext cx="9144000" cy="534527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" y="3112607"/>
            <a:ext cx="9144000" cy="1690255"/>
          </a:xfrm>
          <a:prstGeom prst="rect">
            <a:avLst/>
          </a:prstGeom>
          <a:solidFill>
            <a:schemeClr val="bg2">
              <a:lumMod val="1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2945674" y="0"/>
            <a:ext cx="6198329" cy="6858000"/>
          </a:xfrm>
          <a:prstGeom prst="rect">
            <a:avLst/>
          </a:prstGeom>
          <a:solidFill>
            <a:schemeClr val="accent1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098021" y="3112607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  <a:latin typeface="Gill Sans MT" charset="0"/>
                <a:ea typeface="Gill Sans MT" charset="0"/>
                <a:cs typeface="Gill Sans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098023" y="506454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bg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88667"/>
            <a:ext cx="706296" cy="365125"/>
          </a:xfrm>
        </p:spPr>
        <p:txBody>
          <a:bodyPr/>
          <a:lstStyle/>
          <a:p>
            <a:fld id="{9ADFC61D-2BA5-C74F-840D-A15F462A48F3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45674" y="6488667"/>
            <a:ext cx="3775166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-383344" y="6459791"/>
            <a:ext cx="314548" cy="365125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" y="3112607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350" dirty="0"/>
          </a:p>
        </p:txBody>
      </p:sp>
      <p:pic>
        <p:nvPicPr>
          <p:cNvPr id="7" name="Picture 6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5674" y="4893381"/>
            <a:ext cx="6198326" cy="45719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2945673" y="94487"/>
            <a:ext cx="3775167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Unclassified Unlimited Release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0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09471-DAB9-0948-A276-979D6317AEBE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78ECE-A372-C044-A79A-275C30EFEF0F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6A415-7344-3E44-817D-1751CCF78EB0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M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74179" y="2915624"/>
            <a:ext cx="3469822" cy="4782754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4782441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5979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2224D73B-D76B-8A47-8BD4-9546B5315F2E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4551609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Rectangle 21"/>
          <p:cNvSpPr/>
          <p:nvPr userDrawn="1"/>
        </p:nvSpPr>
        <p:spPr>
          <a:xfrm>
            <a:off x="5674176" y="-4208"/>
            <a:ext cx="1967596" cy="6858000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800" dirty="0"/>
              <a:t>           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6" y="388060"/>
            <a:ext cx="1569767" cy="606255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59792"/>
            <a:ext cx="1967594" cy="365125"/>
          </a:xfrm>
        </p:spPr>
        <p:txBody>
          <a:bodyPr/>
          <a:lstStyle/>
          <a:p>
            <a:r>
              <a:rPr lang="en-US" dirty="0"/>
              <a:t>OFFICIAL USE ONLY</a:t>
            </a:r>
          </a:p>
        </p:txBody>
      </p:sp>
      <p:pic>
        <p:nvPicPr>
          <p:cNvPr id="40" name="Picture 3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149325"/>
            <a:ext cx="7049838" cy="36576"/>
          </a:xfrm>
          <a:prstGeom prst="rect">
            <a:avLst/>
          </a:prstGeom>
        </p:spPr>
      </p:pic>
      <p:sp>
        <p:nvSpPr>
          <p:cNvPr id="26" name="TextBox 25"/>
          <p:cNvSpPr txBox="1"/>
          <p:nvPr userDrawn="1"/>
        </p:nvSpPr>
        <p:spPr>
          <a:xfrm>
            <a:off x="5623246" y="72002"/>
            <a:ext cx="2018526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OFFICIAL USE ONLY</a:t>
            </a:r>
          </a:p>
        </p:txBody>
      </p:sp>
      <p:sp>
        <p:nvSpPr>
          <p:cNvPr id="25" name="TextBox 24"/>
          <p:cNvSpPr txBox="1"/>
          <p:nvPr userDrawn="1"/>
        </p:nvSpPr>
        <p:spPr>
          <a:xfrm>
            <a:off x="5674175" y="5195607"/>
            <a:ext cx="1967597" cy="1292662"/>
          </a:xfrm>
          <a:prstGeom prst="rect">
            <a:avLst/>
          </a:prstGeom>
          <a:solidFill>
            <a:schemeClr val="bg1">
              <a:alpha val="26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OFFICIAL USE ONLY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May be exempt from public release under the Freedom of Information 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Act (5 U.S.C. 552), exemption number 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and category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Exemption # , Category Name</a:t>
            </a: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Department of Energy review required before public release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Name/Org: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Name here/0000</a:t>
            </a: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    Date: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00/00/2018</a:t>
            </a:r>
            <a:endParaRPr lang="en-US" sz="600" dirty="0">
              <a:solidFill>
                <a:schemeClr val="accent1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Guidance (if applicable) ____________________________</a:t>
            </a:r>
          </a:p>
        </p:txBody>
      </p:sp>
      <p:sp>
        <p:nvSpPr>
          <p:cNvPr id="37" name="Rectangle 36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8" name="Rectangle 37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9" name="Rectangle 38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3" name="Rectangle 42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7695526" y="6110050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 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" y="1228439"/>
            <a:ext cx="9144000" cy="1690255"/>
          </a:xfrm>
          <a:prstGeom prst="rect">
            <a:avLst/>
          </a:prstGeom>
          <a:solidFill>
            <a:schemeClr val="tx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 cstate="email">
            <a:alphaModFix amt="39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666"/>
          <a:stretch/>
        </p:blipFill>
        <p:spPr>
          <a:xfrm>
            <a:off x="5674179" y="2915630"/>
            <a:ext cx="3469822" cy="2931937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ctrTitle" hasCustomPrompt="1"/>
          </p:nvPr>
        </p:nvSpPr>
        <p:spPr>
          <a:xfrm>
            <a:off x="515761" y="1228439"/>
            <a:ext cx="4642658" cy="1690255"/>
          </a:xfrm>
        </p:spPr>
        <p:txBody>
          <a:bodyPr anchor="ctr">
            <a:normAutofit/>
          </a:bodyPr>
          <a:lstStyle>
            <a:lvl1pPr algn="l">
              <a:lnSpc>
                <a:spcPts val="2775"/>
              </a:lnSpc>
              <a:defRPr sz="2700" spc="2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6920" y="4781529"/>
            <a:ext cx="4695998" cy="353125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600" cap="none" spc="150" baseline="0">
                <a:solidFill>
                  <a:schemeClr val="tx1"/>
                </a:solidFill>
                <a:latin typeface="Garamond" charset="0"/>
                <a:ea typeface="Garamond" charset="0"/>
                <a:cs typeface="Garamond" charset="0"/>
              </a:defRPr>
            </a:lvl1pPr>
            <a:lvl2pPr marL="342875" indent="0" algn="ctr">
              <a:buNone/>
              <a:defRPr sz="1800"/>
            </a:lvl2pPr>
            <a:lvl3pPr marL="685749" indent="0" algn="ctr">
              <a:buNone/>
              <a:defRPr sz="1800"/>
            </a:lvl3pPr>
            <a:lvl4pPr marL="1028624" indent="0" algn="ctr">
              <a:buNone/>
              <a:defRPr sz="1500"/>
            </a:lvl4pPr>
            <a:lvl5pPr marL="1371498" indent="0" algn="ctr">
              <a:buNone/>
              <a:defRPr sz="1500"/>
            </a:lvl5pPr>
            <a:lvl6pPr marL="1714373" indent="0" algn="ctr">
              <a:buNone/>
              <a:defRPr sz="1500"/>
            </a:lvl6pPr>
            <a:lvl7pPr marL="2057246" indent="0" algn="ctr">
              <a:buNone/>
              <a:defRPr sz="1500"/>
            </a:lvl7pPr>
            <a:lvl8pPr marL="2400120" indent="0" algn="ctr">
              <a:buNone/>
              <a:defRPr sz="1500"/>
            </a:lvl8pPr>
            <a:lvl9pPr marL="2742995" indent="0" algn="ctr">
              <a:buNone/>
              <a:defRPr sz="15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0"/>
          </p:nvPr>
        </p:nvSpPr>
        <p:spPr>
          <a:xfrm>
            <a:off x="48713" y="6494962"/>
            <a:ext cx="756630" cy="365125"/>
          </a:xfr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A0AAC83D-407E-A34C-9E5F-80562A97BA47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" y="1228439"/>
            <a:ext cx="152348" cy="1690255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TextBox 23"/>
          <p:cNvSpPr txBox="1"/>
          <p:nvPr/>
        </p:nvSpPr>
        <p:spPr>
          <a:xfrm>
            <a:off x="525308" y="4550697"/>
            <a:ext cx="16687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spc="225" dirty="0">
                <a:solidFill>
                  <a:srgbClr val="00ACD9"/>
                </a:solidFill>
              </a:rPr>
              <a:t>PRESENTED BY</a:t>
            </a:r>
          </a:p>
        </p:txBody>
      </p: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2728" y="5905621"/>
            <a:ext cx="447351" cy="129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9528" y="5880651"/>
            <a:ext cx="610223" cy="153757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Rectangle 19"/>
          <p:cNvSpPr/>
          <p:nvPr userDrawn="1"/>
        </p:nvSpPr>
        <p:spPr>
          <a:xfrm>
            <a:off x="5674178" y="0"/>
            <a:ext cx="1967596" cy="6858000"/>
          </a:xfrm>
          <a:prstGeom prst="rect">
            <a:avLst/>
          </a:prstGeom>
          <a:solidFill>
            <a:schemeClr val="accent1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sz="1800" dirty="0"/>
              <a:t>            </a:t>
            </a:r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p:blipFill>
        <p:spPr>
          <a:xfrm>
            <a:off x="5893748" y="392268"/>
            <a:ext cx="1569767" cy="606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Picture 39"/>
          <p:cNvPicPr>
            <a:picLocks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934" y="5148413"/>
            <a:ext cx="7049838" cy="36576"/>
          </a:xfrm>
          <a:prstGeom prst="rect">
            <a:avLst/>
          </a:prstGeom>
        </p:spPr>
      </p:pic>
      <p:sp>
        <p:nvSpPr>
          <p:cNvPr id="1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74180" y="6494962"/>
            <a:ext cx="1967594" cy="365125"/>
          </a:xfrm>
        </p:spPr>
        <p:txBody>
          <a:bodyPr/>
          <a:lstStyle/>
          <a:p>
            <a:r>
              <a:rPr lang="en-US"/>
              <a:t>CLASIFICATION LEVEL</a:t>
            </a:r>
            <a:endParaRPr lang="en-US" dirty="0"/>
          </a:p>
        </p:txBody>
      </p:sp>
      <p:sp>
        <p:nvSpPr>
          <p:cNvPr id="37" name="TextBox 36"/>
          <p:cNvSpPr txBox="1"/>
          <p:nvPr userDrawn="1"/>
        </p:nvSpPr>
        <p:spPr>
          <a:xfrm>
            <a:off x="5623246" y="72002"/>
            <a:ext cx="2018526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OFFICIAL USE ONLY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591934" y="2915631"/>
            <a:ext cx="1527812" cy="905163"/>
          </a:xfrm>
          <a:prstGeom prst="rect">
            <a:avLst/>
          </a:pr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" name="Rectangle 25"/>
          <p:cNvSpPr/>
          <p:nvPr userDrawn="1"/>
        </p:nvSpPr>
        <p:spPr>
          <a:xfrm>
            <a:off x="2149358" y="2915631"/>
            <a:ext cx="1009479" cy="905163"/>
          </a:xfrm>
          <a:prstGeom prst="rect">
            <a:avLst/>
          </a:pr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Rectangle 27"/>
          <p:cNvSpPr/>
          <p:nvPr userDrawn="1"/>
        </p:nvSpPr>
        <p:spPr>
          <a:xfrm>
            <a:off x="3188449" y="2915631"/>
            <a:ext cx="2485730" cy="905163"/>
          </a:xfrm>
          <a:prstGeom prst="rect">
            <a:avLst/>
          </a:pr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Rectangle 28"/>
          <p:cNvSpPr/>
          <p:nvPr userDrawn="1"/>
        </p:nvSpPr>
        <p:spPr>
          <a:xfrm>
            <a:off x="5674180" y="1363919"/>
            <a:ext cx="1967594" cy="1421017"/>
          </a:xfrm>
          <a:prstGeom prst="rect">
            <a:avLst/>
          </a:pr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0" name="TextBox 29"/>
          <p:cNvSpPr txBox="1"/>
          <p:nvPr userDrawn="1"/>
        </p:nvSpPr>
        <p:spPr>
          <a:xfrm>
            <a:off x="5674175" y="5195607"/>
            <a:ext cx="1967597" cy="129266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OFFICIAL USE ONLY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May be exempt from public release under the Freedom of Information 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Act (5 U.S.C. 552), exemption number 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and category</a:t>
            </a:r>
            <a:b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Exemption # , Category Name</a:t>
            </a: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.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Department of Energy review required before public release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Name/Org: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Name here/0000</a:t>
            </a:r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     Date: </a:t>
            </a:r>
            <a:r>
              <a:rPr lang="en-US" sz="600" u="sng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00/00/2018</a:t>
            </a:r>
            <a:endParaRPr lang="en-US" sz="600" dirty="0">
              <a:solidFill>
                <a:schemeClr val="accent1">
                  <a:lumMod val="50000"/>
                </a:schemeClr>
              </a:solidFill>
              <a:latin typeface="Trebuchet MS" charset="0"/>
              <a:ea typeface="Trebuchet MS" charset="0"/>
              <a:cs typeface="Trebuchet MS" charset="0"/>
            </a:endParaRPr>
          </a:p>
          <a:p>
            <a:pPr algn="ctr"/>
            <a:r>
              <a:rPr lang="en-US" sz="600" dirty="0">
                <a:solidFill>
                  <a:schemeClr val="accent1">
                    <a:lumMod val="50000"/>
                  </a:schemeClr>
                </a:solidFill>
                <a:latin typeface="Trebuchet MS" charset="0"/>
                <a:ea typeface="Trebuchet MS" charset="0"/>
                <a:cs typeface="Trebuchet MS" charset="0"/>
              </a:rPr>
              <a:t>Guidance (if applicable) ____________________________</a:t>
            </a:r>
          </a:p>
        </p:txBody>
      </p:sp>
      <p:sp>
        <p:nvSpPr>
          <p:cNvPr id="23" name="TextBox 22"/>
          <p:cNvSpPr txBox="1"/>
          <p:nvPr userDrawn="1"/>
        </p:nvSpPr>
        <p:spPr>
          <a:xfrm>
            <a:off x="7695526" y="6110050"/>
            <a:ext cx="139992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Sandia National Laboratories is a </a:t>
            </a:r>
            <a:r>
              <a:rPr lang="en-US" sz="45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multimission</a:t>
            </a:r>
            <a:r>
              <a:rPr lang="en-US" sz="45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laboratory managed and operated by National Technology &amp; Engineering Solutions of Sandia, LLC, a wholly owned subsidiary of Honeywell International Inc., for the U.S. Department of Energy’s National Nuclear Security Administration under contract DE-NA0003525.</a:t>
            </a:r>
            <a:endParaRPr lang="en-US" sz="45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2051" y="215415"/>
            <a:ext cx="7543800" cy="5702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2051" y="1429236"/>
            <a:ext cx="7543800" cy="34336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715" y="6485919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38FCA5A-CBE8-BE49-95F1-686A44269B8F}" type="datetime1">
              <a:rPr lang="en-US" smtClean="0"/>
              <a:t>1/14/2019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6485919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 cap="all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Unclassified Unlimited Release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714" y="437293"/>
            <a:ext cx="438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3612333" y="4794"/>
            <a:ext cx="1828800" cy="215444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Unclassified Unlimited Release</a:t>
            </a:r>
          </a:p>
        </p:txBody>
      </p:sp>
      <p:sp>
        <p:nvSpPr>
          <p:cNvPr id="20" name="Rectangle 19"/>
          <p:cNvSpPr/>
          <p:nvPr userDrawn="1"/>
        </p:nvSpPr>
        <p:spPr>
          <a:xfrm>
            <a:off x="8461828" y="323850"/>
            <a:ext cx="682171" cy="361950"/>
          </a:xfrm>
          <a:prstGeom prst="rect">
            <a:avLst/>
          </a:pr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1" name="Picture 20"/>
          <p:cNvPicPr>
            <a:picLocks noChangeAspect="1"/>
          </p:cNvPicPr>
          <p:nvPr userDrawn="1"/>
        </p:nvPicPr>
        <p:blipFill rotWithShape="1"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45054" y="384171"/>
            <a:ext cx="259675" cy="25161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 rot="5400000">
            <a:off x="176357" y="311448"/>
            <a:ext cx="685802" cy="629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2" name="Picture 21"/>
          <p:cNvPicPr>
            <a:picLocks/>
          </p:cNvPicPr>
          <p:nvPr userDrawn="1"/>
        </p:nvPicPr>
        <p:blipFill rotWithShape="1"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6865" b="-2"/>
          <a:stretch/>
        </p:blipFill>
        <p:spPr>
          <a:xfrm rot="16200000">
            <a:off x="5687176" y="3401175"/>
            <a:ext cx="6857999" cy="55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738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96" r:id="rId2"/>
    <p:sldLayoutId id="2147483683" r:id="rId3"/>
    <p:sldLayoutId id="2147483693" r:id="rId4"/>
    <p:sldLayoutId id="2147483684" r:id="rId5"/>
    <p:sldLayoutId id="2147483685" r:id="rId6"/>
    <p:sldLayoutId id="2147483686" r:id="rId7"/>
    <p:sldLayoutId id="2147483687" r:id="rId8"/>
    <p:sldLayoutId id="2147483694" r:id="rId9"/>
    <p:sldLayoutId id="2147483688" r:id="rId10"/>
    <p:sldLayoutId id="2147483695" r:id="rId11"/>
    <p:sldLayoutId id="2147483689" r:id="rId12"/>
    <p:sldLayoutId id="2147483690" r:id="rId13"/>
    <p:sldLayoutId id="2147483691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685749" rtl="0" eaLnBrk="1" latinLnBrk="0" hangingPunct="1">
        <a:lnSpc>
          <a:spcPct val="85000"/>
        </a:lnSpc>
        <a:spcBef>
          <a:spcPct val="0"/>
        </a:spcBef>
        <a:buNone/>
        <a:defRPr sz="2000" b="0" i="0" kern="1200" spc="75" baseline="0">
          <a:solidFill>
            <a:schemeClr val="bg1"/>
          </a:solidFill>
          <a:latin typeface="Gill Sans MT" charset="0"/>
          <a:ea typeface="Gill Sans MT" charset="0"/>
          <a:cs typeface="Gill Sans MT" charset="0"/>
        </a:defRPr>
      </a:lvl1pPr>
    </p:titleStyle>
    <p:bodyStyle>
      <a:lvl1pPr marL="68576" indent="-68576" algn="l" defTabSz="685749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rgbClr val="00B0F0"/>
        </a:buClr>
        <a:buSzPct val="100000"/>
        <a:buFont typeface="Calibri" panose="020F0502020204030204" pitchFamily="34" charset="0"/>
        <a:buChar char=" "/>
        <a:defRPr sz="18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1pPr>
      <a:lvl2pPr marL="28801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6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2pPr>
      <a:lvl3pPr marL="425165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3pPr>
      <a:lvl4pPr marL="56231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4pPr>
      <a:lvl5pPr marL="699464" indent="-137150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rgbClr val="00B0F0"/>
        </a:buClr>
        <a:buFont typeface="Calibri" pitchFamily="34" charset="0"/>
        <a:buChar char="◦"/>
        <a:defRPr sz="1200" kern="1200">
          <a:solidFill>
            <a:schemeClr val="bg1"/>
          </a:solidFill>
          <a:latin typeface="Garamond" charset="0"/>
          <a:ea typeface="Garamond" charset="0"/>
          <a:cs typeface="Garamond" charset="0"/>
        </a:defRPr>
      </a:lvl5pPr>
      <a:lvl6pPr marL="824939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28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1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06" indent="-171438" algn="l" defTabSz="685749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49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24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98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73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46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20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95" algn="l" defTabSz="68574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mailto:rskitti@sandia.gov" TargetMode="External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researchgate.net/profile/Robert_Kittinger" TargetMode="External"/><Relationship Id="rId4" Type="http://schemas.openxmlformats.org/officeDocument/2006/relationships/hyperlink" Target="mailto:rubigemmell@interarchyiq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ckymeef/Sandia-TLX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Sandia TLX v1.0</a:t>
            </a:r>
            <a:br>
              <a:rPr lang="en-US" dirty="0"/>
            </a:br>
            <a:r>
              <a:rPr lang="en-US" dirty="0"/>
              <a:t>Install walkthrough</a:t>
            </a:r>
          </a:p>
        </p:txBody>
      </p:sp>
      <p:sp>
        <p:nvSpPr>
          <p:cNvPr id="15" name="Subtitle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Rob Kittinger, PhD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FBB0217-79EB-486F-BDBA-6B6EE06AC058}"/>
              </a:ext>
            </a:extLst>
          </p:cNvPr>
          <p:cNvSpPr txBox="1">
            <a:spLocks/>
          </p:cNvSpPr>
          <p:nvPr/>
        </p:nvSpPr>
        <p:spPr>
          <a:xfrm>
            <a:off x="5674180" y="0"/>
            <a:ext cx="1967594" cy="365125"/>
          </a:xfrm>
          <a:prstGeom prst="rect">
            <a:avLst/>
          </a:prstGeom>
          <a:solidFill>
            <a:srgbClr val="006876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8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UNCLASSIFIED Unlimited Release</a:t>
            </a:r>
          </a:p>
        </p:txBody>
      </p:sp>
    </p:spTree>
    <p:extLst>
      <p:ext uri="{BB962C8B-B14F-4D97-AF65-F5344CB8AC3E}">
        <p14:creationId xmlns:p14="http://schemas.microsoft.com/office/powerpoint/2010/main" val="174136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AB6FC-2416-4DF8-A861-5946F41D2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Restart your PC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58FB01-88B1-4674-928F-39AEFA38D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300229-6643-4769-8793-F61340E93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59912C-9692-464C-B23A-7118D935D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025" y="1087842"/>
            <a:ext cx="4933950" cy="509587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A1539554-E014-4EC2-8493-DF0B2E50B79E}"/>
              </a:ext>
            </a:extLst>
          </p:cNvPr>
          <p:cNvSpPr/>
          <p:nvPr/>
        </p:nvSpPr>
        <p:spPr>
          <a:xfrm>
            <a:off x="1727201" y="4876800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673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7095C-C439-4E46-BBDA-5B748C02C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Visio 2016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82E6D2-9EC2-49A7-9AF2-B8BDBC3B8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8F682-83F1-4ECF-8C1D-6185915C9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5DFE76-7743-498B-B546-9FCDD1796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10" y="1237673"/>
            <a:ext cx="7621881" cy="503091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9C8FA0B-AF2B-4FF5-A3B7-691EDFE012B0}"/>
              </a:ext>
            </a:extLst>
          </p:cNvPr>
          <p:cNvSpPr/>
          <p:nvPr/>
        </p:nvSpPr>
        <p:spPr>
          <a:xfrm>
            <a:off x="406559" y="2613891"/>
            <a:ext cx="1828641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59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F9892-0B4A-4C31-92F6-E5D6383E6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“Categories”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7D79F0-1C87-49FE-81A9-1C2FBA6D6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23A862-C701-4E85-B71C-067469223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08D24-03F8-421D-9A96-DFC120B6C2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1" y="1062182"/>
            <a:ext cx="7543800" cy="423638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9639AF77-C4AD-49C3-9461-1E22A5BAE957}"/>
              </a:ext>
            </a:extLst>
          </p:cNvPr>
          <p:cNvSpPr/>
          <p:nvPr/>
        </p:nvSpPr>
        <p:spPr>
          <a:xfrm>
            <a:off x="4433455" y="2050473"/>
            <a:ext cx="951345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74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E9144-44D5-4AE1-87BD-AAC7A2C06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“SNL” (SNL stands for “Sandia National Laboratories”)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6095C8-FC60-4D9B-8EA3-B1FEFEA19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12C79-FB5D-4F57-B2D8-D1577337C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0DA33-BE6D-42FE-95A2-6396E0921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51" y="1330036"/>
            <a:ext cx="7370248" cy="492023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B096FCB-4D1F-4D43-8EEE-C8F27D2DA6A0}"/>
              </a:ext>
            </a:extLst>
          </p:cNvPr>
          <p:cNvSpPr/>
          <p:nvPr/>
        </p:nvSpPr>
        <p:spPr>
          <a:xfrm>
            <a:off x="4544292" y="4110181"/>
            <a:ext cx="1995054" cy="2050473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3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54C31-C12E-4F9E-B836-6BB834761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“CTA Template” (CTA stands for “Cognitive Task Analysis”)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D1BF05-1E04-4914-93C7-B17A5A4B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2C0816-0A15-4721-B9E8-61836A3EF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CE98-C7E9-492E-AD4F-800C8A4BA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26" y="1226416"/>
            <a:ext cx="6800850" cy="516255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DC4384B-C789-44C7-8225-85B6867FC8DF}"/>
              </a:ext>
            </a:extLst>
          </p:cNvPr>
          <p:cNvSpPr/>
          <p:nvPr/>
        </p:nvSpPr>
        <p:spPr>
          <a:xfrm>
            <a:off x="2096655" y="2782454"/>
            <a:ext cx="3001818" cy="2971801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903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C84F-B3EC-48DA-9107-F7B58D7B9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“Create”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ACE2E3-5847-4B8C-A4C7-9074E406E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AC442F-7E29-41D0-9C42-1ECD189AF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EA54A0-FEA7-4407-BC71-5FFFAB352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52" y="1191491"/>
            <a:ext cx="8027677" cy="45720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6711BDE-4990-4129-8E6A-B27B779B377C}"/>
              </a:ext>
            </a:extLst>
          </p:cNvPr>
          <p:cNvSpPr/>
          <p:nvPr/>
        </p:nvSpPr>
        <p:spPr>
          <a:xfrm>
            <a:off x="5780497" y="3675415"/>
            <a:ext cx="1063648" cy="980369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92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977B-EA09-4719-9746-B7346F98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51" y="565847"/>
            <a:ext cx="7543800" cy="570225"/>
          </a:xfrm>
        </p:spPr>
        <p:txBody>
          <a:bodyPr/>
          <a:lstStyle/>
          <a:p>
            <a:r>
              <a:rPr lang="en-US" dirty="0"/>
              <a:t>Success! This is where you will build your job analysis or cognitive task analysis, or conduct a DIF (difficulty, importance, frequency) analysis.  Click “Help” for more information.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C4B80-A88C-461B-8750-C5387AD6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EDF77-E308-42C0-80AC-2575D901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00D5E-4077-409D-84F4-051C3CBC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0" y="1308642"/>
            <a:ext cx="8567841" cy="50047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163DBF-F2E0-4D3B-92D9-7CB3FFC17C22}"/>
              </a:ext>
            </a:extLst>
          </p:cNvPr>
          <p:cNvSpPr/>
          <p:nvPr/>
        </p:nvSpPr>
        <p:spPr>
          <a:xfrm>
            <a:off x="8054109" y="1642296"/>
            <a:ext cx="705166" cy="61769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17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8977B-EA09-4719-9746-B7346F98D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51" y="738417"/>
            <a:ext cx="7543800" cy="570225"/>
          </a:xfrm>
        </p:spPr>
        <p:txBody>
          <a:bodyPr/>
          <a:lstStyle/>
          <a:p>
            <a:r>
              <a:rPr lang="en-US" dirty="0"/>
              <a:t>Make sure to click “config” at the bottom of this screen to link your Visio file to your data file before you create a diagram. Additional instructions on this process are currently being written in a user manual.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5C4B80-A88C-461B-8750-C5387AD6E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EDF77-E308-42C0-80AC-2575D901F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B00D5E-4077-409D-84F4-051C3CBC2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70" y="1308642"/>
            <a:ext cx="8567841" cy="500470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163DBF-F2E0-4D3B-92D9-7CB3FFC17C22}"/>
              </a:ext>
            </a:extLst>
          </p:cNvPr>
          <p:cNvSpPr/>
          <p:nvPr/>
        </p:nvSpPr>
        <p:spPr>
          <a:xfrm>
            <a:off x="2588730" y="5854262"/>
            <a:ext cx="448760" cy="35735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71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31FBEC5-B8BF-4AA7-A796-B5015728CBEC}"/>
              </a:ext>
            </a:extLst>
          </p:cNvPr>
          <p:cNvSpPr/>
          <p:nvPr/>
        </p:nvSpPr>
        <p:spPr>
          <a:xfrm>
            <a:off x="674255" y="956473"/>
            <a:ext cx="8100290" cy="3209128"/>
          </a:xfrm>
          <a:prstGeom prst="roundRect">
            <a:avLst>
              <a:gd name="adj" fmla="val 533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B473AC-DC63-429B-9356-AC341E768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AFD919-87F7-49B2-89E6-511581935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B6D6F9-0529-403B-BE43-4A3BE8F2834F}"/>
              </a:ext>
            </a:extLst>
          </p:cNvPr>
          <p:cNvSpPr txBox="1"/>
          <p:nvPr/>
        </p:nvSpPr>
        <p:spPr>
          <a:xfrm>
            <a:off x="5024582" y="4570279"/>
            <a:ext cx="41194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 Kittinger, PhD </a:t>
            </a:r>
          </a:p>
          <a:p>
            <a:r>
              <a:rPr lang="en-US" dirty="0">
                <a:solidFill>
                  <a:schemeClr val="bg1"/>
                </a:solidFill>
              </a:rPr>
              <a:t>Sandia National Labs (Org. 9133)</a:t>
            </a:r>
          </a:p>
          <a:p>
            <a:r>
              <a:rPr lang="en-US" dirty="0">
                <a:solidFill>
                  <a:schemeClr val="bg1"/>
                </a:solidFill>
              </a:rPr>
              <a:t>Senior Member of Technical Staff</a:t>
            </a:r>
          </a:p>
          <a:p>
            <a:r>
              <a:rPr lang="en-US" dirty="0">
                <a:solidFill>
                  <a:schemeClr val="bg1"/>
                </a:solidFill>
              </a:rPr>
              <a:t>Industrial-Organizational Psychologist</a:t>
            </a:r>
          </a:p>
          <a:p>
            <a:r>
              <a:rPr lang="en-US" dirty="0">
                <a:solidFill>
                  <a:schemeClr val="bg1"/>
                </a:solidFill>
              </a:rPr>
              <a:t>Rskitti@sandia.gov</a:t>
            </a:r>
          </a:p>
          <a:p>
            <a:r>
              <a:rPr lang="en-US" dirty="0">
                <a:solidFill>
                  <a:schemeClr val="bg1"/>
                </a:solidFill>
              </a:rPr>
              <a:t>(505) 284-2452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7ECA4F-D114-4F97-8F92-73B8BB44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81" y="4633102"/>
            <a:ext cx="1564101" cy="1564101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130D3CC-425C-4D1A-8241-4A9CEC62F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1652" y="1254810"/>
            <a:ext cx="7065658" cy="343363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You can reach out to Rob Kittinger, </a:t>
            </a:r>
            <a:r>
              <a:rPr lang="en-US" dirty="0">
                <a:solidFill>
                  <a:schemeClr val="tx1"/>
                </a:solidFill>
                <a:hlinkClick r:id="rId3"/>
              </a:rPr>
              <a:t>rskitti@sandia.gov</a:t>
            </a:r>
            <a:r>
              <a:rPr lang="en-US" dirty="0">
                <a:solidFill>
                  <a:schemeClr val="tx1"/>
                </a:solidFill>
              </a:rPr>
              <a:t>, with questions about installing this software, or if you find an error/confusion in this presentation. </a:t>
            </a:r>
          </a:p>
          <a:p>
            <a:pPr marL="0" indent="0">
              <a:buNone/>
            </a:pPr>
            <a:r>
              <a:rPr lang="en-US" dirty="0">
                <a:solidFill>
                  <a:schemeClr val="tx1"/>
                </a:solidFill>
              </a:rPr>
              <a:t>If you are interested in potential modifications to the software, you can email Rubi Gemmell at </a:t>
            </a:r>
            <a:r>
              <a:rPr lang="en-US" u="sng" dirty="0">
                <a:solidFill>
                  <a:schemeClr val="tx1"/>
                </a:solidFill>
                <a:hlinkClick r:id="rId4"/>
              </a:rPr>
              <a:t>rubigemmell@interarchyiq.com</a:t>
            </a:r>
            <a:r>
              <a:rPr lang="en-US" dirty="0">
                <a:solidFill>
                  <a:schemeClr val="tx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  <a:p>
            <a:pPr marL="0" indent="0">
              <a:buNone/>
            </a:pP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Dr. Kittinger’s research articles, which include research that used this tool, can be found at: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https://www.researchgate.net/profile/Robert_Kittinger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8748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0850D-24D0-4BEE-8D91-32E746BDD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 the Sandia TLX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4300AC-9A59-46D6-B091-6243ADDF0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2FE391-3A96-451B-B349-5BD2D0C32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333475E-A433-46B5-A0BB-DDF003A467A4}"/>
              </a:ext>
            </a:extLst>
          </p:cNvPr>
          <p:cNvSpPr/>
          <p:nvPr/>
        </p:nvSpPr>
        <p:spPr>
          <a:xfrm>
            <a:off x="486783" y="3058269"/>
            <a:ext cx="7317943" cy="7435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Hint: You may want to print this presentation because there is a PC restart half way through.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C865B85-CD5A-4864-A560-35DE7E84AD1C}"/>
              </a:ext>
            </a:extLst>
          </p:cNvPr>
          <p:cNvSpPr/>
          <p:nvPr/>
        </p:nvSpPr>
        <p:spPr>
          <a:xfrm>
            <a:off x="486782" y="1921954"/>
            <a:ext cx="7317944" cy="743527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</a:rPr>
              <a:t>Download the files from: </a:t>
            </a:r>
            <a:r>
              <a:rPr lang="en-US" u="sng" dirty="0">
                <a:solidFill>
                  <a:srgbClr val="0000FF"/>
                </a:solidFill>
                <a:hlinkClick r:id="rId2"/>
              </a:rPr>
              <a:t>https://github.com/luckymeef/Sandia-TLX  </a:t>
            </a:r>
            <a:endParaRPr lang="en-US" u="sng" dirty="0">
              <a:solidFill>
                <a:srgbClr val="0000FF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062A3C9-50B2-411D-92C7-0F8928E7A5CD}"/>
              </a:ext>
            </a:extLst>
          </p:cNvPr>
          <p:cNvSpPr/>
          <p:nvPr/>
        </p:nvSpPr>
        <p:spPr>
          <a:xfrm>
            <a:off x="3011054" y="1851891"/>
            <a:ext cx="4793671" cy="914399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6BFA08-64FF-4CEB-9881-38EDD5B0515B}"/>
              </a:ext>
            </a:extLst>
          </p:cNvPr>
          <p:cNvSpPr txBox="1"/>
          <p:nvPr/>
        </p:nvSpPr>
        <p:spPr>
          <a:xfrm>
            <a:off x="5292437" y="870651"/>
            <a:ext cx="38515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Red ovals are where you will </a:t>
            </a:r>
            <a:r>
              <a:rPr lang="en-US" sz="1400" u="sng" dirty="0">
                <a:solidFill>
                  <a:schemeClr val="bg1"/>
                </a:solidFill>
              </a:rPr>
              <a:t>Click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268670D6-CFC4-4F25-A6FF-892080E3CAC9}"/>
              </a:ext>
            </a:extLst>
          </p:cNvPr>
          <p:cNvSpPr/>
          <p:nvPr/>
        </p:nvSpPr>
        <p:spPr>
          <a:xfrm rot="1638719">
            <a:off x="7350794" y="1187420"/>
            <a:ext cx="434693" cy="68349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587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90178-2641-42C2-9498-DE73C4393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051" y="1026247"/>
            <a:ext cx="7543800" cy="570225"/>
          </a:xfrm>
        </p:spPr>
        <p:txBody>
          <a:bodyPr/>
          <a:lstStyle/>
          <a:p>
            <a:r>
              <a:rPr lang="en-US" dirty="0"/>
              <a:t>Open the file you downloaded: CTA Install 2016.05.16.zip</a:t>
            </a:r>
            <a:br>
              <a:rPr lang="en-US" dirty="0"/>
            </a:br>
            <a:r>
              <a:rPr lang="en-US" dirty="0"/>
              <a:t>Note: Check your Downloads folder if you can’t find this file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Then, double click “CTA Install 2016.05.16”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9B8BDD-E6DD-44B8-B042-1CC7DD76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E4ADB2-D84B-43D2-9088-D6F647748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06BC7-E8E4-48D5-9E9B-062D8CD2C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763" y="1865745"/>
            <a:ext cx="8356856" cy="471602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EB71633E-16E1-4F42-81E5-FCBEC0D7BFEF}"/>
              </a:ext>
            </a:extLst>
          </p:cNvPr>
          <p:cNvSpPr/>
          <p:nvPr/>
        </p:nvSpPr>
        <p:spPr>
          <a:xfrm>
            <a:off x="2459839" y="2636982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BEE76E4-D43E-438A-ACEA-64335E5E0FEB}"/>
              </a:ext>
            </a:extLst>
          </p:cNvPr>
          <p:cNvSpPr/>
          <p:nvPr/>
        </p:nvSpPr>
        <p:spPr>
          <a:xfrm>
            <a:off x="394763" y="2925618"/>
            <a:ext cx="1101528" cy="346364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5B14F96-6EB9-46FC-A143-1A633FF979CF}"/>
              </a:ext>
            </a:extLst>
          </p:cNvPr>
          <p:cNvSpPr/>
          <p:nvPr/>
        </p:nvSpPr>
        <p:spPr>
          <a:xfrm>
            <a:off x="3134093" y="1820571"/>
            <a:ext cx="1327069" cy="346364"/>
          </a:xfrm>
          <a:prstGeom prst="ellipse">
            <a:avLst/>
          </a:prstGeom>
          <a:noFill/>
          <a:ln w="508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72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1BA54-5FB9-4934-A040-7A9DC54E6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CTA Installer.msi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7E688B-AB6E-4F5D-886B-29826B43C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95F06-C580-40FA-8D6C-AD703B1B0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277794-1992-4E3B-9F47-18BFF6D7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749" y="1237087"/>
            <a:ext cx="8506858" cy="47973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CE1D739-9D0B-49F0-88E2-220A255E2B8B}"/>
              </a:ext>
            </a:extLst>
          </p:cNvPr>
          <p:cNvSpPr/>
          <p:nvPr/>
        </p:nvSpPr>
        <p:spPr>
          <a:xfrm>
            <a:off x="2290619" y="2115127"/>
            <a:ext cx="1348508" cy="22167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975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A1CB0-67F2-4773-A00B-9D9EBF92B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More info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CD47FE-BBFE-4089-BBB0-F743EADA5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A54299-B363-4B8F-A3D9-985AF0861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BCDD48-186B-4B89-9CC0-CA9E3F915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78" y="1172544"/>
            <a:ext cx="5077534" cy="473458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6922CA1-D78C-4928-B56E-34F70D0EA0AB}"/>
              </a:ext>
            </a:extLst>
          </p:cNvPr>
          <p:cNvSpPr/>
          <p:nvPr/>
        </p:nvSpPr>
        <p:spPr>
          <a:xfrm>
            <a:off x="1819564" y="2189018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847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0DF52C-4DBB-432C-8F81-30754C115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Run anyway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C2806-38B2-4EA7-8D74-8F0E96257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7851CB-39F9-4ED6-A58D-8AC5BD292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743E8A-F24E-43CA-A000-46BFC391C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470" y="1066470"/>
            <a:ext cx="5087060" cy="472505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FF8B8B8-9F28-4D44-8BEA-CCF2B0625004}"/>
              </a:ext>
            </a:extLst>
          </p:cNvPr>
          <p:cNvSpPr/>
          <p:nvPr/>
        </p:nvSpPr>
        <p:spPr>
          <a:xfrm>
            <a:off x="4572000" y="5052290"/>
            <a:ext cx="1348508" cy="591127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24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E237348-D86B-4196-8E59-E55E2B89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8" y="1437997"/>
            <a:ext cx="4820323" cy="3982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9481F7-7A73-4E25-83D0-4A8DADE8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E3891-A3DF-4328-A1FC-CFA4AD674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ADA044-287D-4CD2-9798-D686A19D0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2A9E197-F6AA-41CF-97E2-D982F5E48FEB}"/>
              </a:ext>
            </a:extLst>
          </p:cNvPr>
          <p:cNvSpPr/>
          <p:nvPr/>
        </p:nvSpPr>
        <p:spPr>
          <a:xfrm>
            <a:off x="5800437" y="4876800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2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CAEA4-C583-471B-B77B-FF2E6B676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Next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E6279-F355-4BE5-88D3-B9780B62A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02AB14-8004-4AC7-9E0C-B68A3BE9D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201292-3CC3-47DF-9A27-1AC6258D7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8" y="1437997"/>
            <a:ext cx="4820323" cy="39820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C620BDC-6FFE-44EF-A0C4-6367DF6AC7D9}"/>
              </a:ext>
            </a:extLst>
          </p:cNvPr>
          <p:cNvSpPr/>
          <p:nvPr/>
        </p:nvSpPr>
        <p:spPr>
          <a:xfrm>
            <a:off x="5800437" y="4876800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8C0C62-ECBD-4AE3-B2F7-B5F5D301A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Close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DD9E16-5BDE-488E-B0C4-5F5736C2D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Unclassified Unlimited Release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9976CD-A1A9-4F7F-B548-DC98A53D9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C128CA-E9DA-4AC7-9DD8-870EF5E9A3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838" y="1437997"/>
            <a:ext cx="4820323" cy="398200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A8B567A-5F63-4710-BFBB-170C6B840523}"/>
              </a:ext>
            </a:extLst>
          </p:cNvPr>
          <p:cNvSpPr/>
          <p:nvPr/>
        </p:nvSpPr>
        <p:spPr>
          <a:xfrm>
            <a:off x="5800437" y="4876800"/>
            <a:ext cx="1348508" cy="46181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38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andia2018_4x3">
  <a:themeElements>
    <a:clrScheme name="Sandia 2018">
      <a:dk1>
        <a:srgbClr val="000000"/>
      </a:dk1>
      <a:lt1>
        <a:srgbClr val="FFFFFF"/>
      </a:lt1>
      <a:dk2>
        <a:srgbClr val="005376"/>
      </a:dk2>
      <a:lt2>
        <a:srgbClr val="E7E6E6"/>
      </a:lt2>
      <a:accent1>
        <a:srgbClr val="008E74"/>
      </a:accent1>
      <a:accent2>
        <a:srgbClr val="6CB312"/>
      </a:accent2>
      <a:accent3>
        <a:srgbClr val="FFA033"/>
      </a:accent3>
      <a:accent4>
        <a:srgbClr val="A92C00"/>
      </a:accent4>
      <a:accent5>
        <a:srgbClr val="7D0D7C"/>
      </a:accent5>
      <a:accent6>
        <a:srgbClr val="00ADD0"/>
      </a:accent6>
      <a:hlink>
        <a:srgbClr val="0563C1"/>
      </a:hlink>
      <a:folHlink>
        <a:srgbClr val="954F72"/>
      </a:folHlink>
    </a:clrScheme>
    <a:fontScheme name="Garamond-Trebuchet MS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ndia2018" id="{0FFEE870-C493-D14B-ABEE-ECDD0A28A84D}" vid="{651A9348-1C84-5A4F-98B3-A94AD4D118C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Sandia2018</Template>
  <TotalTime>16101</TotalTime>
  <Words>360</Words>
  <Application>Microsoft Office PowerPoint</Application>
  <PresentationFormat>On-screen Show (4:3)</PresentationFormat>
  <Paragraphs>69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Calibri</vt:lpstr>
      <vt:lpstr>Garamond</vt:lpstr>
      <vt:lpstr>Gill Sans MT</vt:lpstr>
      <vt:lpstr>Trebuchet MS</vt:lpstr>
      <vt:lpstr>Sandia2018_4x3</vt:lpstr>
      <vt:lpstr>Sandia TLX v1.0 Install walkthrough</vt:lpstr>
      <vt:lpstr>Download the Sandia TLX software</vt:lpstr>
      <vt:lpstr>Open the file you downloaded: CTA Install 2016.05.16.zip Note: Check your Downloads folder if you can’t find this file  Then, double click “CTA Install 2016.05.16”</vt:lpstr>
      <vt:lpstr>Click CTA Installer.msi</vt:lpstr>
      <vt:lpstr>Click More info</vt:lpstr>
      <vt:lpstr>Click Run anyway</vt:lpstr>
      <vt:lpstr>Click Next</vt:lpstr>
      <vt:lpstr>Click Next</vt:lpstr>
      <vt:lpstr>Click Close</vt:lpstr>
      <vt:lpstr>Restart your PC</vt:lpstr>
      <vt:lpstr>Open Visio 2016</vt:lpstr>
      <vt:lpstr>Click “Categories”</vt:lpstr>
      <vt:lpstr>Click “SNL” (SNL stands for “Sandia National Laboratories”)</vt:lpstr>
      <vt:lpstr>Click “CTA Template” (CTA stands for “Cognitive Task Analysis”)</vt:lpstr>
      <vt:lpstr>Click “Create”</vt:lpstr>
      <vt:lpstr>Success! This is where you will build your job analysis or cognitive task analysis, or conduct a DIF (difficulty, importance, frequency) analysis.  Click “Help” for more information. </vt:lpstr>
      <vt:lpstr>Make sure to click “config” at the bottom of this screen to link your Visio file to your data file before you create a diagram. Additional instructions on this process are currently being written in a user manual.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Kittinger, Robert S.</cp:lastModifiedBy>
  <cp:revision>102</cp:revision>
  <dcterms:created xsi:type="dcterms:W3CDTF">2017-10-14T01:15:26Z</dcterms:created>
  <dcterms:modified xsi:type="dcterms:W3CDTF">2019-01-14T22:26:08Z</dcterms:modified>
</cp:coreProperties>
</file>